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62" r:id="rId6"/>
    <p:sldId id="261" r:id="rId7"/>
    <p:sldId id="265" r:id="rId8"/>
    <p:sldId id="266" r:id="rId9"/>
    <p:sldId id="267" r:id="rId10"/>
    <p:sldId id="270" r:id="rId11"/>
    <p:sldId id="269" r:id="rId12"/>
    <p:sldId id="271" r:id="rId13"/>
    <p:sldId id="275" r:id="rId14"/>
    <p:sldId id="276" r:id="rId15"/>
    <p:sldId id="274" r:id="rId16"/>
    <p:sldId id="263" r:id="rId17"/>
    <p:sldId id="259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0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5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3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9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8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7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9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0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4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6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4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68657-4928-4FE0-BEB6-70E409F8B5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785F-D539-4159-A344-B7013F11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2563" y="2151727"/>
            <a:ext cx="7737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0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Kreativnost i inteligencija</a:t>
            </a:r>
            <a:endParaRPr lang="en-US" sz="8000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94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95" y="896702"/>
            <a:ext cx="10522608" cy="5328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969" y="5908431"/>
            <a:ext cx="10805746" cy="6154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0969" y="5908431"/>
            <a:ext cx="10805746" cy="615461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63005" y="1531235"/>
                <a:ext cx="8238394" cy="5054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hr-HR" sz="2400" dirty="0" smtClean="0">
                    <a:solidFill>
                      <a:schemeClr val="bg1"/>
                    </a:solidFill>
                  </a:rPr>
                  <a:t>X = 1405.30</a:t>
                </a:r>
              </a:p>
              <a:p>
                <a:pPr lvl="0"/>
                <a:r>
                  <a:rPr lang="hr-HR" sz="2400" dirty="0">
                    <a:solidFill>
                      <a:schemeClr val="bg1"/>
                    </a:solidFill>
                  </a:rPr>
                  <a:t>   p% = 35%</a:t>
                </a:r>
              </a:p>
              <a:p>
                <a:pPr lvl="0"/>
                <a:r>
                  <a:rPr lang="hr-HR" sz="2400" dirty="0">
                    <a:solidFill>
                      <a:schemeClr val="bg1"/>
                    </a:solidFill>
                  </a:rPr>
                  <a:t>   Potreba = 770.70 eura </a:t>
                </a:r>
              </a:p>
              <a:p>
                <a:pPr lvl="0"/>
                <a:r>
                  <a:rPr lang="hr-HR" sz="2400" dirty="0">
                    <a:solidFill>
                      <a:schemeClr val="bg1"/>
                    </a:solidFill>
                  </a:rPr>
                  <a:t>   Y=?</a:t>
                </a:r>
              </a:p>
              <a:p>
                <a:pPr lvl="0"/>
                <a:r>
                  <a:rPr lang="hr-HR" sz="2400" dirty="0" smtClean="0">
                    <a:solidFill>
                      <a:schemeClr val="bg1"/>
                    </a:solidFill>
                  </a:rPr>
                  <a:t>-Da </a:t>
                </a:r>
                <a:r>
                  <a:rPr lang="hr-HR" sz="2400" dirty="0">
                    <a:solidFill>
                      <a:schemeClr val="bg1"/>
                    </a:solidFill>
                  </a:rPr>
                  <a:t>bi smo riješili zadatak moramo znati formulu za y</a:t>
                </a:r>
              </a:p>
              <a:p>
                <a:pPr lvl="0"/>
                <a:r>
                  <a:rPr lang="hr-HR" sz="2400" dirty="0">
                    <a:solidFill>
                      <a:schemeClr val="bg1"/>
                    </a:solidFill>
                  </a:rPr>
                  <a:t>         formula: y = p% </a:t>
                </a:r>
                <a14:m>
                  <m:oMath xmlns:m="http://schemas.openxmlformats.org/officeDocument/2006/math">
                    <m:r>
                      <a:rPr lang="hr-H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hr-HR" sz="2400" dirty="0">
                    <a:solidFill>
                      <a:schemeClr val="bg1"/>
                    </a:solidFill>
                  </a:rPr>
                  <a:t> x </a:t>
                </a:r>
              </a:p>
              <a:p>
                <a:pPr lvl="0"/>
                <a:r>
                  <a:rPr lang="hr-HR" sz="2400" dirty="0">
                    <a:solidFill>
                      <a:schemeClr val="bg1"/>
                    </a:solidFill>
                  </a:rPr>
                  <a:t>	Y = 35%</a:t>
                </a:r>
                <a14:m>
                  <m:oMath xmlns:m="http://schemas.openxmlformats.org/officeDocument/2006/math">
                    <m:r>
                      <a:rPr lang="hr-H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∙</m:t>
                    </m:r>
                  </m:oMath>
                </a14:m>
                <a:r>
                  <a:rPr lang="hr-HR" sz="2400" dirty="0">
                    <a:solidFill>
                      <a:schemeClr val="bg1"/>
                    </a:solidFill>
                  </a:rPr>
                  <a:t> 1405.30</a:t>
                </a:r>
              </a:p>
              <a:p>
                <a:pPr lvl="0"/>
                <a:r>
                  <a:rPr lang="hr-HR" sz="2400" dirty="0">
                    <a:solidFill>
                      <a:schemeClr val="bg1"/>
                    </a:solidFill>
                  </a:rPr>
                  <a:t>	Y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hr-H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hr-HR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hr-H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∙ </m:t>
                    </m:r>
                  </m:oMath>
                </a14:m>
                <a:r>
                  <a:rPr lang="hr-HR" sz="2400" dirty="0">
                    <a:solidFill>
                      <a:schemeClr val="bg1"/>
                    </a:solidFill>
                  </a:rPr>
                  <a:t>1405.30 = 0.35</a:t>
                </a:r>
                <a14:m>
                  <m:oMath xmlns:m="http://schemas.openxmlformats.org/officeDocument/2006/math">
                    <m:r>
                      <a:rPr lang="hr-H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∙1405.30</m:t>
                    </m:r>
                  </m:oMath>
                </a14:m>
                <a:endParaRPr lang="hr-HR" sz="2400" dirty="0">
                  <a:solidFill>
                    <a:schemeClr val="bg1"/>
                  </a:solidFill>
                  <a:ea typeface="Cambria Math" pitchFamily="18"/>
                </a:endParaRPr>
              </a:p>
              <a:p>
                <a:pPr lvl="0"/>
                <a:r>
                  <a:rPr lang="hr-HR" sz="2400" dirty="0">
                    <a:solidFill>
                      <a:schemeClr val="bg1"/>
                    </a:solidFill>
                  </a:rPr>
                  <a:t>	1405</a:t>
                </a:r>
                <a14:m>
                  <m:oMath xmlns:m="http://schemas.openxmlformats.org/officeDocument/2006/math">
                    <m:r>
                      <a:rPr lang="hr-H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∙ </m:t>
                    </m:r>
                  </m:oMath>
                </a14:m>
                <a:r>
                  <a:rPr lang="hr-HR" sz="2400" dirty="0">
                    <a:solidFill>
                      <a:schemeClr val="bg1"/>
                    </a:solidFill>
                    <a:ea typeface="Cambria Math" pitchFamily="18"/>
                  </a:rPr>
                  <a:t>0.35 = 491.85</a:t>
                </a:r>
              </a:p>
              <a:p>
                <a:pPr lvl="0"/>
                <a:r>
                  <a:rPr lang="hr-HR" sz="2400" dirty="0">
                    <a:solidFill>
                      <a:schemeClr val="bg1"/>
                    </a:solidFill>
                    <a:ea typeface="Cambria Math" pitchFamily="18"/>
                  </a:rPr>
                  <a:t>	1405.30 - 770.70 - 491.85 = 142.75</a:t>
                </a:r>
              </a:p>
              <a:p>
                <a:pPr lvl="0"/>
                <a:r>
                  <a:rPr lang="hr-HR" sz="2400" dirty="0">
                    <a:solidFill>
                      <a:schemeClr val="bg1"/>
                    </a:solidFill>
                    <a:ea typeface="Cambria Math" pitchFamily="18"/>
                  </a:rPr>
                  <a:t>	Ostalo im je 142.75 eura</a:t>
                </a:r>
              </a:p>
              <a:p>
                <a:endParaRPr lang="hr-HR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005" y="1531235"/>
                <a:ext cx="8238394" cy="5054204"/>
              </a:xfrm>
              <a:prstGeom prst="rect">
                <a:avLst/>
              </a:prstGeom>
              <a:blipFill rotWithShape="0">
                <a:blip r:embed="rId3"/>
                <a:stretch>
                  <a:fillRect l="-1110" t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009293" y="442452"/>
            <a:ext cx="375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Riješenje</a:t>
            </a:r>
            <a:endParaRPr lang="en-US" sz="3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1158" y="615337"/>
            <a:ext cx="5196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3.Zadatak</a:t>
            </a:r>
            <a:endParaRPr lang="en-US" sz="4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741" y="3270647"/>
            <a:ext cx="6139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Površina </a:t>
            </a:r>
            <a:r>
              <a:rPr lang="en-GB" sz="2400" dirty="0" err="1">
                <a:solidFill>
                  <a:schemeClr val="bg1"/>
                </a:solidFill>
              </a:rPr>
              <a:t>svih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jezera</a:t>
            </a:r>
            <a:r>
              <a:rPr lang="en-GB" sz="2400" dirty="0">
                <a:solidFill>
                  <a:schemeClr val="bg1"/>
                </a:solidFill>
              </a:rPr>
              <a:t> u NP </a:t>
            </a:r>
            <a:r>
              <a:rPr lang="en-GB" sz="2400" dirty="0" err="1">
                <a:solidFill>
                  <a:schemeClr val="bg1"/>
                </a:solidFill>
              </a:rPr>
              <a:t>Plitvička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jezera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iznosi</a:t>
            </a:r>
            <a:r>
              <a:rPr lang="en-GB" sz="2400" dirty="0">
                <a:solidFill>
                  <a:schemeClr val="bg1"/>
                </a:solidFill>
              </a:rPr>
              <a:t> 1.98km².Oko 42% </a:t>
            </a:r>
            <a:r>
              <a:rPr lang="en-GB" sz="2400" dirty="0" err="1">
                <a:solidFill>
                  <a:schemeClr val="bg1"/>
                </a:solidFill>
              </a:rPr>
              <a:t>te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povrsine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pripada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najvecemu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jezeru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Kozjaku.Koliko</a:t>
            </a:r>
            <a:r>
              <a:rPr lang="en-GB" sz="2400" dirty="0">
                <a:solidFill>
                  <a:schemeClr val="bg1"/>
                </a:solidFill>
              </a:rPr>
              <a:t> je </a:t>
            </a:r>
            <a:r>
              <a:rPr lang="en-GB" sz="2400" dirty="0" err="1">
                <a:solidFill>
                  <a:schemeClr val="bg1"/>
                </a:solidFill>
              </a:rPr>
              <a:t>priblizno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njegova</a:t>
            </a:r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 err="1">
                <a:solidFill>
                  <a:schemeClr val="bg1"/>
                </a:solidFill>
              </a:rPr>
              <a:t>povrsina</a:t>
            </a:r>
            <a:r>
              <a:rPr lang="en-GB" sz="2400" dirty="0">
                <a:solidFill>
                  <a:schemeClr val="bg1"/>
                </a:solidFill>
              </a:rPr>
              <a:t>?​</a:t>
            </a:r>
            <a:br>
              <a:rPr lang="en-GB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498" y="2415686"/>
            <a:ext cx="5216897" cy="34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4677" y="668058"/>
            <a:ext cx="13966065" cy="55218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92352" y="2581835"/>
            <a:ext cx="313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1.98km²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555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62" y="1529084"/>
            <a:ext cx="10864675" cy="4566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361" y="752475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68529" y="259013"/>
            <a:ext cx="537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7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Činjenica</a:t>
            </a:r>
            <a:endParaRPr lang="en-US" sz="7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28" y="1718355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96202" y="498709"/>
            <a:ext cx="293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solidFill>
                  <a:schemeClr val="bg1"/>
                </a:solidFill>
                <a:latin typeface="Arial Black" panose="020B0A04020102020204" pitchFamily="34" charset="0"/>
              </a:rPr>
              <a:t>T</a:t>
            </a:r>
            <a:r>
              <a:rPr lang="hr-HR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ekst</a:t>
            </a:r>
            <a:endParaRPr lang="en-US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6957" y="2349627"/>
            <a:ext cx="11638085" cy="2629119"/>
            <a:chOff x="363415" y="995612"/>
            <a:chExt cx="11638085" cy="2629119"/>
          </a:xfrm>
        </p:grpSpPr>
        <p:sp>
          <p:nvSpPr>
            <p:cNvPr id="3" name="TextBox 2"/>
            <p:cNvSpPr txBox="1"/>
            <p:nvPr/>
          </p:nvSpPr>
          <p:spPr>
            <a:xfrm>
              <a:off x="363415" y="995612"/>
              <a:ext cx="113420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https://www.jutarnji.hr/life/znanost/tesla-predvidio-smartphone-jos-1926.-moci-cemo-se-vidjeti-i-cuti-bez-obzira-na-udaljenost-telefone-cemo-nositi-u-dzepu-279046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4446" y="1987006"/>
              <a:ext cx="11597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https://www.safetyguruinstitute.com/post/bojim-se-dana-kada-%C4%87e-tehnologija-nadma%C5%A1iti-na%C5%A1u-ljudsku-interakciju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4445" y="2978400"/>
              <a:ext cx="11597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https://www.tportal.hr/tehno/clanak/evo-sto-stephen-hawking-misli-o-umjetnoj-inteligenciji-foto-20171110?meta_refresh=1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6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55477" y="432618"/>
            <a:ext cx="285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>
                <a:solidFill>
                  <a:schemeClr val="bg1"/>
                </a:solidFill>
              </a:rPr>
              <a:t>S</a:t>
            </a:r>
            <a:r>
              <a:rPr lang="hr-HR" sz="6000" dirty="0" smtClean="0">
                <a:solidFill>
                  <a:schemeClr val="bg1"/>
                </a:solidFill>
              </a:rPr>
              <a:t>like</a:t>
            </a:r>
            <a:endParaRPr lang="en-US" sz="60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8152" y="2047775"/>
            <a:ext cx="12192001" cy="3619837"/>
            <a:chOff x="326606" y="1106998"/>
            <a:chExt cx="12192001" cy="3619837"/>
          </a:xfrm>
        </p:grpSpPr>
        <p:grpSp>
          <p:nvGrpSpPr>
            <p:cNvPr id="15" name="Group 14"/>
            <p:cNvGrpSpPr/>
            <p:nvPr/>
          </p:nvGrpSpPr>
          <p:grpSpPr>
            <a:xfrm>
              <a:off x="326606" y="1106998"/>
              <a:ext cx="12192001" cy="3264765"/>
              <a:chOff x="351691" y="1301227"/>
              <a:chExt cx="12192001" cy="32647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69276" y="3919661"/>
                <a:ext cx="108936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https://www.iconfinder.com/icons/7765121/artificial_intelligence_ai_brain_head_icon</a:t>
                </a:r>
              </a:p>
              <a:p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351691" y="1301227"/>
                <a:ext cx="12192001" cy="2612055"/>
                <a:chOff x="246182" y="1874732"/>
                <a:chExt cx="12192001" cy="2612055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246184" y="1874732"/>
                  <a:ext cx="121919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https://www.linkedin.com/pulse/boosting-productivity-ai-how-artificial-intelligence-changing-jean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246182" y="3701192"/>
                  <a:ext cx="100056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chemeClr val="bg1"/>
                      </a:solidFill>
                    </a:rPr>
                    <a:t>https://wallpapercave.com/technology-desktop-wallpapers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63767" y="2266911"/>
                  <a:ext cx="960120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https://www.enciklopedija.hr/clanak/einstein-albert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46182" y="2607367"/>
                  <a:ext cx="43697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https://nook.rs/nauka/nikola-tesla/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63767" y="4117455"/>
                  <a:ext cx="85448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https://futureoflife.org/person/stephen-hawking/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46182" y="2970670"/>
                  <a:ext cx="739303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https://shop.wwf.ca/products/giant-panda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63767" y="3351062"/>
                  <a:ext cx="47729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https://tourist.hr/hr/place/kozjak-lake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" name="TextBox 4"/>
            <p:cNvSpPr txBox="1"/>
            <p:nvPr/>
          </p:nvSpPr>
          <p:spPr>
            <a:xfrm>
              <a:off x="344191" y="4080504"/>
              <a:ext cx="10893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https://mingor.gov.hr/djelokrug/uprava-za-zastitu-prirode-1180/zasticena-podrucja/medjunarodno-proglasena-zasticena-podrucja/nacionalni-park-plitvicka-jezera/5342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5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2105561"/>
            <a:ext cx="979463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600" dirty="0" smtClean="0">
                <a:latin typeface="Bodoni MT Condensed" panose="02070606080606020203" pitchFamily="18" charset="0"/>
              </a:rPr>
              <a:t>Hvala na pažnji</a:t>
            </a:r>
            <a:endParaRPr lang="en-US" sz="16600" dirty="0">
              <a:latin typeface="Bodoni MT Condensed" panose="020706060806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2992" y="648866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Adrian Baltić, Tomislav Zadravec, Nikola Mišljenović 7.C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492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Osnovna škola Šijana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39915" y="606669"/>
            <a:ext cx="7112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Umjetna inteligencija</a:t>
            </a:r>
            <a:endParaRPr lang="en-US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850" y="1982779"/>
            <a:ext cx="102606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Umjetna </a:t>
            </a:r>
            <a:r>
              <a:rPr lang="en-US" sz="2800" dirty="0" err="1">
                <a:solidFill>
                  <a:schemeClr val="bg1"/>
                </a:solidFill>
              </a:rPr>
              <a:t>inteligencija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transformira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način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koji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obavljamo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zadatke</a:t>
            </a:r>
            <a:r>
              <a:rPr lang="en-US" sz="2800" dirty="0">
                <a:solidFill>
                  <a:schemeClr val="bg1"/>
                </a:solidFill>
              </a:rPr>
              <a:t>, od </a:t>
            </a:r>
            <a:r>
              <a:rPr lang="en-US" sz="2800" dirty="0" err="1">
                <a:solidFill>
                  <a:schemeClr val="bg1"/>
                </a:solidFill>
              </a:rPr>
              <a:t>personaliziranih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preporuka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webu</a:t>
            </a:r>
            <a:r>
              <a:rPr lang="en-US" sz="2800" dirty="0">
                <a:solidFill>
                  <a:schemeClr val="bg1"/>
                </a:solidFill>
              </a:rPr>
              <a:t> do </a:t>
            </a:r>
            <a:r>
              <a:rPr lang="en-US" sz="2800" dirty="0" err="1">
                <a:solidFill>
                  <a:schemeClr val="bg1"/>
                </a:solidFill>
              </a:rPr>
              <a:t>autonomnih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vozila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cestama.Ključni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aspekti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umjetne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inteligencije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uključuju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strojno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učenje</a:t>
            </a:r>
            <a:r>
              <a:rPr lang="hr-HR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obradu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prirodnog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jezika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omogućujući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računalima</a:t>
            </a:r>
            <a:r>
              <a:rPr lang="en-US" sz="2800" dirty="0">
                <a:solidFill>
                  <a:schemeClr val="bg1"/>
                </a:solidFill>
              </a:rPr>
              <a:t> da </a:t>
            </a:r>
            <a:r>
              <a:rPr lang="en-US" sz="2800" dirty="0" err="1">
                <a:solidFill>
                  <a:schemeClr val="bg1"/>
                </a:solidFill>
              </a:rPr>
              <a:t>razumiju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analiziraju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djeluju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složene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podatke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r>
              <a:rPr lang="hr-HR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Dok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umjetna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inteligencija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donosi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brojne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mogućnosti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za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napredak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suočavamo</a:t>
            </a:r>
            <a:r>
              <a:rPr lang="en-US" sz="2800" dirty="0">
                <a:solidFill>
                  <a:schemeClr val="bg1"/>
                </a:solidFill>
              </a:rPr>
              <a:t> se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s </a:t>
            </a:r>
            <a:r>
              <a:rPr lang="en-US" sz="2800" dirty="0" err="1">
                <a:solidFill>
                  <a:schemeClr val="bg1"/>
                </a:solidFill>
              </a:rPr>
              <a:t>važnim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etičkim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pitanjima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uključujući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privatnost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podataka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pristranost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algoritama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odgovornost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za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odluke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donesene</a:t>
            </a:r>
            <a:r>
              <a:rPr lang="en-US" sz="2800" dirty="0">
                <a:solidFill>
                  <a:schemeClr val="bg1"/>
                </a:solidFill>
              </a:rPr>
              <a:t> od </a:t>
            </a:r>
            <a:r>
              <a:rPr lang="en-US" sz="2800" dirty="0" err="1">
                <a:solidFill>
                  <a:schemeClr val="bg1"/>
                </a:solidFill>
              </a:rPr>
              <a:t>strane</a:t>
            </a:r>
            <a:r>
              <a:rPr lang="en-US" sz="2800" dirty="0">
                <a:solidFill>
                  <a:schemeClr val="bg1"/>
                </a:solidFill>
              </a:rPr>
              <a:t> AI </a:t>
            </a:r>
            <a:r>
              <a:rPr lang="en-US" sz="2800" dirty="0" err="1">
                <a:solidFill>
                  <a:schemeClr val="bg1"/>
                </a:solidFill>
              </a:rPr>
              <a:t>sustava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539" y="356907"/>
            <a:ext cx="1441938" cy="14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730" y="931984"/>
            <a:ext cx="5407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latin typeface="Arial Rounded MT Bold" panose="020F0704030504030204" pitchFamily="34" charset="0"/>
              </a:rPr>
              <a:t>Razine inteligencije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19628" y="874012"/>
            <a:ext cx="3663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Nikola Tesla</a:t>
            </a:r>
            <a:endParaRPr lang="en-US" sz="4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095" y="2192140"/>
            <a:ext cx="48313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Kada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bežična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tehnologija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proširi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cijela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Zemlja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će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pretvoriti</a:t>
            </a:r>
            <a:r>
              <a:rPr lang="en-US" dirty="0">
                <a:solidFill>
                  <a:schemeClr val="bg1"/>
                </a:solidFill>
              </a:rPr>
              <a:t> u </a:t>
            </a:r>
            <a:r>
              <a:rPr lang="en-US" dirty="0" err="1">
                <a:solidFill>
                  <a:schemeClr val="bg1"/>
                </a:solidFill>
              </a:rPr>
              <a:t>jedan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r-HR" dirty="0" smtClean="0">
                <a:solidFill>
                  <a:schemeClr val="bg1"/>
                </a:solidFill>
              </a:rPr>
              <a:t>”</a:t>
            </a:r>
            <a:r>
              <a:rPr lang="en-US" dirty="0" err="1" smtClean="0">
                <a:solidFill>
                  <a:schemeClr val="bg1"/>
                </a:solidFill>
              </a:rPr>
              <a:t>veliki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mozak</a:t>
            </a:r>
            <a:r>
              <a:rPr lang="hr-HR" dirty="0" smtClean="0">
                <a:solidFill>
                  <a:schemeClr val="bg1"/>
                </a:solidFill>
              </a:rPr>
              <a:t>”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što</a:t>
            </a:r>
            <a:r>
              <a:rPr lang="en-US" dirty="0">
                <a:solidFill>
                  <a:schemeClr val="bg1"/>
                </a:solidFill>
              </a:rPr>
              <a:t> u </a:t>
            </a:r>
            <a:r>
              <a:rPr lang="en-US" dirty="0" err="1">
                <a:solidFill>
                  <a:schemeClr val="bg1"/>
                </a:solidFill>
              </a:rPr>
              <a:t>biti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jest. </a:t>
            </a:r>
            <a:r>
              <a:rPr lang="en-US" dirty="0" err="1">
                <a:solidFill>
                  <a:schemeClr val="bg1"/>
                </a:solidFill>
              </a:rPr>
              <a:t>Moći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ćemo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komunicirati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međusobno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kad</a:t>
            </a:r>
            <a:r>
              <a:rPr lang="en-US" dirty="0">
                <a:solidFill>
                  <a:schemeClr val="bg1"/>
                </a:solidFill>
              </a:rPr>
              <a:t> god to </a:t>
            </a:r>
            <a:r>
              <a:rPr lang="en-US" dirty="0" err="1">
                <a:solidFill>
                  <a:schemeClr val="bg1"/>
                </a:solidFill>
              </a:rPr>
              <a:t>poželimo</a:t>
            </a:r>
            <a:r>
              <a:rPr lang="en-US" dirty="0">
                <a:solidFill>
                  <a:schemeClr val="bg1"/>
                </a:solidFill>
              </a:rPr>
              <a:t>, bez </a:t>
            </a:r>
            <a:r>
              <a:rPr lang="en-US" dirty="0" err="1">
                <a:solidFill>
                  <a:schemeClr val="bg1"/>
                </a:solidFill>
              </a:rPr>
              <a:t>obzira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udaljenost</a:t>
            </a:r>
            <a:r>
              <a:rPr lang="en-US" dirty="0">
                <a:solidFill>
                  <a:schemeClr val="bg1"/>
                </a:solidFill>
              </a:rPr>
              <a:t>. I ne </a:t>
            </a:r>
            <a:r>
              <a:rPr lang="en-US" dirty="0" err="1">
                <a:solidFill>
                  <a:schemeClr val="bg1"/>
                </a:solidFill>
              </a:rPr>
              <a:t>samo</a:t>
            </a:r>
            <a:r>
              <a:rPr lang="en-US" dirty="0">
                <a:solidFill>
                  <a:schemeClr val="bg1"/>
                </a:solidFill>
              </a:rPr>
              <a:t> to, </a:t>
            </a:r>
            <a:r>
              <a:rPr lang="en-US" dirty="0" err="1">
                <a:solidFill>
                  <a:schemeClr val="bg1"/>
                </a:solidFill>
              </a:rPr>
              <a:t>već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ćemo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pomoću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televizije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telefona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moći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vidjeti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čuti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jedni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druge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savršeno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kao</a:t>
            </a:r>
            <a:r>
              <a:rPr lang="en-US" dirty="0">
                <a:solidFill>
                  <a:schemeClr val="bg1"/>
                </a:solidFill>
              </a:rPr>
              <a:t> da se </a:t>
            </a:r>
            <a:r>
              <a:rPr lang="en-US" dirty="0" err="1">
                <a:solidFill>
                  <a:schemeClr val="bg1"/>
                </a:solidFill>
              </a:rPr>
              <a:t>nalazimo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jedni</a:t>
            </a:r>
            <a:r>
              <a:rPr lang="en-US" dirty="0">
                <a:solidFill>
                  <a:schemeClr val="bg1"/>
                </a:solidFill>
              </a:rPr>
              <a:t> pored </a:t>
            </a:r>
            <a:r>
              <a:rPr lang="en-US" dirty="0" err="1">
                <a:solidFill>
                  <a:schemeClr val="bg1"/>
                </a:solidFill>
              </a:rPr>
              <a:t>drugih</a:t>
            </a:r>
            <a:r>
              <a:rPr lang="en-US" dirty="0">
                <a:solidFill>
                  <a:schemeClr val="bg1"/>
                </a:solidFill>
              </a:rPr>
              <a:t>, bez </a:t>
            </a:r>
            <a:r>
              <a:rPr lang="en-US" dirty="0" err="1">
                <a:solidFill>
                  <a:schemeClr val="bg1"/>
                </a:solidFill>
              </a:rPr>
              <a:t>obzira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udaljenost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može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čak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nekoliko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tisuća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kilometara</a:t>
            </a:r>
            <a:r>
              <a:rPr lang="en-US" dirty="0">
                <a:solidFill>
                  <a:schemeClr val="bg1"/>
                </a:solidFill>
              </a:rPr>
              <a:t>; a </a:t>
            </a:r>
            <a:r>
              <a:rPr lang="en-US" dirty="0" err="1">
                <a:solidFill>
                  <a:schemeClr val="bg1"/>
                </a:solidFill>
              </a:rPr>
              <a:t>instrumenti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koji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će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nam</a:t>
            </a:r>
            <a:r>
              <a:rPr lang="en-US" dirty="0">
                <a:solidFill>
                  <a:schemeClr val="bg1"/>
                </a:solidFill>
              </a:rPr>
              <a:t> to </a:t>
            </a:r>
            <a:r>
              <a:rPr lang="en-US" dirty="0" err="1">
                <a:solidFill>
                  <a:schemeClr val="bg1"/>
                </a:solidFill>
              </a:rPr>
              <a:t>omogućiti</a:t>
            </a:r>
            <a:r>
              <a:rPr lang="en-US" dirty="0">
                <a:solidFill>
                  <a:schemeClr val="bg1"/>
                </a:solidFill>
              </a:rPr>
              <a:t> bit </a:t>
            </a:r>
            <a:r>
              <a:rPr lang="en-US" dirty="0" err="1">
                <a:solidFill>
                  <a:schemeClr val="bg1"/>
                </a:solidFill>
              </a:rPr>
              <a:t>će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jednostavni</a:t>
            </a:r>
            <a:r>
              <a:rPr lang="en-US" dirty="0">
                <a:solidFill>
                  <a:schemeClr val="bg1"/>
                </a:solidFill>
              </a:rPr>
              <a:t> u </a:t>
            </a:r>
            <a:r>
              <a:rPr lang="en-US" dirty="0" err="1">
                <a:solidFill>
                  <a:schemeClr val="bg1"/>
                </a:solidFill>
              </a:rPr>
              <a:t>usporedbi</a:t>
            </a:r>
            <a:r>
              <a:rPr lang="en-US" dirty="0">
                <a:solidFill>
                  <a:schemeClr val="bg1"/>
                </a:solidFill>
              </a:rPr>
              <a:t> s </a:t>
            </a:r>
            <a:r>
              <a:rPr lang="en-US" dirty="0" err="1">
                <a:solidFill>
                  <a:schemeClr val="bg1"/>
                </a:solidFill>
              </a:rPr>
              <a:t>današnjim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telefonima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Čovjek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će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telefon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moći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nositi</a:t>
            </a:r>
            <a:r>
              <a:rPr lang="en-US" dirty="0">
                <a:solidFill>
                  <a:schemeClr val="bg1"/>
                </a:solidFill>
              </a:rPr>
              <a:t> u </a:t>
            </a:r>
            <a:r>
              <a:rPr lang="en-US" dirty="0" err="1" smtClean="0">
                <a:solidFill>
                  <a:schemeClr val="bg1"/>
                </a:solidFill>
              </a:rPr>
              <a:t>džepu</a:t>
            </a:r>
            <a:r>
              <a:rPr lang="hr-HR" dirty="0" smtClean="0">
                <a:solidFill>
                  <a:schemeClr val="bg1"/>
                </a:solidFill>
              </a:rPr>
              <a:t>-rekao je Nikola Tesla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563" y="1796526"/>
            <a:ext cx="5261853" cy="4173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73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54823" y="1324235"/>
            <a:ext cx="4141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Albert Einstein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9663" y="3107846"/>
            <a:ext cx="374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solidFill>
                  <a:schemeClr val="bg1"/>
                </a:solidFill>
              </a:rPr>
              <a:t>”</a:t>
            </a:r>
            <a:r>
              <a:rPr lang="en-US" sz="2400" dirty="0" err="1" smtClean="0">
                <a:solidFill>
                  <a:schemeClr val="bg1"/>
                </a:solidFill>
              </a:rPr>
              <a:t>Bojim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se dana </a:t>
            </a:r>
            <a:r>
              <a:rPr lang="en-US" sz="2400" dirty="0" err="1">
                <a:solidFill>
                  <a:schemeClr val="bg1"/>
                </a:solidFill>
              </a:rPr>
              <a:t>kada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će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tehnologija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nadrasti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međuljudske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odnose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Svijet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će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dobiti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generaciju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idiota</a:t>
            </a:r>
            <a:r>
              <a:rPr lang="en-US" sz="2400" dirty="0">
                <a:solidFill>
                  <a:schemeClr val="bg1"/>
                </a:solidFill>
              </a:rPr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218" y="1021196"/>
            <a:ext cx="3620040" cy="518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9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3384" y="1435151"/>
            <a:ext cx="61113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Stephen Hawking</a:t>
            </a:r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03384" y="2963437"/>
            <a:ext cx="5161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”</a:t>
            </a:r>
            <a:r>
              <a:rPr lang="en-US" dirty="0" err="1" smtClean="0">
                <a:solidFill>
                  <a:schemeClr val="bg1"/>
                </a:solidFill>
              </a:rPr>
              <a:t>Učinkovita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umjetna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inteligencija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najveći</a:t>
            </a:r>
            <a:r>
              <a:rPr lang="en-US" dirty="0">
                <a:solidFill>
                  <a:schemeClr val="bg1"/>
                </a:solidFill>
              </a:rPr>
              <a:t> je </a:t>
            </a:r>
            <a:r>
              <a:rPr lang="en-US" dirty="0" err="1">
                <a:solidFill>
                  <a:schemeClr val="bg1"/>
                </a:solidFill>
              </a:rPr>
              <a:t>događaj</a:t>
            </a:r>
            <a:r>
              <a:rPr lang="en-US" dirty="0">
                <a:solidFill>
                  <a:schemeClr val="bg1"/>
                </a:solidFill>
              </a:rPr>
              <a:t> u </a:t>
            </a:r>
            <a:r>
              <a:rPr lang="en-US" dirty="0" err="1">
                <a:solidFill>
                  <a:schemeClr val="bg1"/>
                </a:solidFill>
              </a:rPr>
              <a:t>ljudskoj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povijesti</a:t>
            </a:r>
            <a:r>
              <a:rPr lang="en-US" dirty="0">
                <a:solidFill>
                  <a:schemeClr val="bg1"/>
                </a:solidFill>
              </a:rPr>
              <a:t>. Ili </a:t>
            </a:r>
            <a:r>
              <a:rPr lang="en-US" dirty="0" err="1">
                <a:solidFill>
                  <a:schemeClr val="bg1"/>
                </a:solidFill>
              </a:rPr>
              <a:t>najgori</a:t>
            </a:r>
            <a:r>
              <a:rPr lang="en-US" dirty="0">
                <a:solidFill>
                  <a:schemeClr val="bg1"/>
                </a:solidFill>
              </a:rPr>
              <a:t>. To </a:t>
            </a:r>
            <a:r>
              <a:rPr lang="en-US" dirty="0" err="1">
                <a:solidFill>
                  <a:schemeClr val="bg1"/>
                </a:solidFill>
              </a:rPr>
              <a:t>još</a:t>
            </a:r>
            <a:r>
              <a:rPr lang="en-US" dirty="0">
                <a:solidFill>
                  <a:schemeClr val="bg1"/>
                </a:solidFill>
              </a:rPr>
              <a:t> ne </a:t>
            </a:r>
            <a:r>
              <a:rPr lang="en-US" dirty="0" err="1" smtClean="0">
                <a:solidFill>
                  <a:schemeClr val="bg1"/>
                </a:solidFill>
              </a:rPr>
              <a:t>znamo</a:t>
            </a:r>
            <a:r>
              <a:rPr lang="hr-HR" dirty="0" smtClean="0">
                <a:solidFill>
                  <a:schemeClr val="bg1"/>
                </a:solidFill>
              </a:rPr>
              <a:t>”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838" y="4264387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”</a:t>
            </a:r>
            <a:r>
              <a:rPr lang="en-US" dirty="0" err="1" smtClean="0">
                <a:solidFill>
                  <a:schemeClr val="bg1"/>
                </a:solidFill>
              </a:rPr>
              <a:t>Jednom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dođe</a:t>
            </a:r>
            <a:r>
              <a:rPr lang="en-US" dirty="0">
                <a:solidFill>
                  <a:schemeClr val="bg1"/>
                </a:solidFill>
              </a:rPr>
              <a:t> do </a:t>
            </a:r>
            <a:r>
              <a:rPr lang="en-US" dirty="0" err="1">
                <a:solidFill>
                  <a:schemeClr val="bg1"/>
                </a:solidFill>
              </a:rPr>
              <a:t>razine</a:t>
            </a:r>
            <a:r>
              <a:rPr lang="en-US" dirty="0">
                <a:solidFill>
                  <a:schemeClr val="bg1"/>
                </a:solidFill>
              </a:rPr>
              <a:t> da se </a:t>
            </a:r>
            <a:r>
              <a:rPr lang="en-US" dirty="0" err="1">
                <a:solidFill>
                  <a:schemeClr val="bg1"/>
                </a:solidFill>
              </a:rPr>
              <a:t>sama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može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replicirati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nadvladat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će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čovjeka</a:t>
            </a:r>
            <a:r>
              <a:rPr lang="hr-HR" dirty="0" smtClean="0">
                <a:solidFill>
                  <a:schemeClr val="bg1"/>
                </a:solidFill>
              </a:rPr>
              <a:t>”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957" y="773723"/>
            <a:ext cx="5310554" cy="531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4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9959" y="2515289"/>
            <a:ext cx="712176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Velika panda je </a:t>
            </a:r>
            <a:r>
              <a:rPr lang="en-US" sz="2000" dirty="0" err="1" smtClean="0">
                <a:solidFill>
                  <a:schemeClr val="bg1"/>
                </a:solidFill>
              </a:rPr>
              <a:t>životinja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iz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porodice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medvjeda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koja</a:t>
            </a:r>
            <a:r>
              <a:rPr lang="en-US" sz="2000" dirty="0" smtClean="0">
                <a:solidFill>
                  <a:schemeClr val="bg1"/>
                </a:solidFill>
              </a:rPr>
              <a:t> se </a:t>
            </a:r>
            <a:r>
              <a:rPr lang="en-US" sz="2000" dirty="0" err="1" smtClean="0">
                <a:solidFill>
                  <a:schemeClr val="bg1"/>
                </a:solidFill>
              </a:rPr>
              <a:t>hrani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izdancima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bambusa</a:t>
            </a:r>
            <a:r>
              <a:rPr lang="en-US" sz="2000" dirty="0" smtClean="0">
                <a:solidFill>
                  <a:schemeClr val="bg1"/>
                </a:solidFill>
              </a:rPr>
              <a:t>. No, </a:t>
            </a:r>
            <a:r>
              <a:rPr lang="en-US" sz="2000" dirty="0" err="1" smtClean="0">
                <a:solidFill>
                  <a:schemeClr val="bg1"/>
                </a:solidFill>
              </a:rPr>
              <a:t>bambus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nije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bogat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hranjivim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tvarima</a:t>
            </a:r>
            <a:r>
              <a:rPr lang="en-US" sz="2000" dirty="0" smtClean="0">
                <a:solidFill>
                  <a:schemeClr val="bg1"/>
                </a:solidFill>
              </a:rPr>
              <a:t>, a </a:t>
            </a:r>
            <a:r>
              <a:rPr lang="en-US" sz="2000" dirty="0" err="1" smtClean="0">
                <a:solidFill>
                  <a:schemeClr val="bg1"/>
                </a:solidFill>
              </a:rPr>
              <a:t>ni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pandin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probavni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sustav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nije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idealno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prilagođen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takvoj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hrani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Kako</a:t>
            </a:r>
            <a:r>
              <a:rPr lang="en-US" sz="2000" dirty="0" smtClean="0">
                <a:solidFill>
                  <a:schemeClr val="bg1"/>
                </a:solidFill>
              </a:rPr>
              <a:t> bi </a:t>
            </a:r>
            <a:r>
              <a:rPr lang="en-US" sz="2000" dirty="0" err="1" smtClean="0">
                <a:solidFill>
                  <a:schemeClr val="bg1"/>
                </a:solidFill>
              </a:rPr>
              <a:t>zadovoljila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potrebe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za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hranjivim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vrijednostima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velike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pande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dnevno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moraju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pojesti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lišća</a:t>
            </a:r>
            <a:r>
              <a:rPr lang="en-US" sz="2000" dirty="0" smtClean="0">
                <a:solidFill>
                  <a:schemeClr val="bg1"/>
                </a:solidFill>
              </a:rPr>
              <a:t> u </a:t>
            </a:r>
            <a:r>
              <a:rPr lang="en-US" sz="2000" dirty="0" err="1" smtClean="0">
                <a:solidFill>
                  <a:schemeClr val="bg1"/>
                </a:solidFill>
              </a:rPr>
              <a:t>količini</a:t>
            </a:r>
            <a:r>
              <a:rPr lang="en-US" sz="2000" dirty="0" smtClean="0">
                <a:solidFill>
                  <a:schemeClr val="bg1"/>
                </a:solidFill>
              </a:rPr>
              <a:t> od 12% </a:t>
            </a:r>
            <a:r>
              <a:rPr lang="en-US" sz="2000" dirty="0" err="1" smtClean="0">
                <a:solidFill>
                  <a:schemeClr val="bg1"/>
                </a:solidFill>
              </a:rPr>
              <a:t>svoje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mase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Ako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uzmemo</a:t>
            </a:r>
            <a:r>
              <a:rPr lang="en-US" sz="2000" dirty="0" smtClean="0">
                <a:solidFill>
                  <a:schemeClr val="bg1"/>
                </a:solidFill>
              </a:rPr>
              <a:t> da je </a:t>
            </a:r>
            <a:r>
              <a:rPr lang="en-US" sz="2000" dirty="0" err="1" smtClean="0">
                <a:solidFill>
                  <a:schemeClr val="bg1"/>
                </a:solidFill>
              </a:rPr>
              <a:t>prosječna</a:t>
            </a:r>
            <a:r>
              <a:rPr lang="en-US" sz="2000" dirty="0" smtClean="0">
                <a:solidFill>
                  <a:schemeClr val="bg1"/>
                </a:solidFill>
              </a:rPr>
              <a:t> masa </a:t>
            </a:r>
            <a:r>
              <a:rPr lang="en-US" sz="2000" dirty="0" err="1" smtClean="0">
                <a:solidFill>
                  <a:schemeClr val="bg1"/>
                </a:solidFill>
              </a:rPr>
              <a:t>pande</a:t>
            </a:r>
            <a:r>
              <a:rPr lang="en-US" sz="2000" dirty="0" smtClean="0">
                <a:solidFill>
                  <a:schemeClr val="bg1"/>
                </a:solidFill>
              </a:rPr>
              <a:t> 125 kg, </a:t>
            </a:r>
            <a:r>
              <a:rPr lang="en-US" sz="2000" dirty="0" err="1" smtClean="0">
                <a:solidFill>
                  <a:schemeClr val="bg1"/>
                </a:solidFill>
              </a:rPr>
              <a:t>koliko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lišća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treba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pojesti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svakoga</a:t>
            </a:r>
            <a:r>
              <a:rPr lang="en-US" sz="2000" dirty="0" smtClean="0">
                <a:solidFill>
                  <a:schemeClr val="bg1"/>
                </a:solidFill>
              </a:rPr>
              <a:t> dana da bi </a:t>
            </a:r>
            <a:r>
              <a:rPr lang="en-US" sz="2000" dirty="0" err="1" smtClean="0">
                <a:solidFill>
                  <a:schemeClr val="bg1"/>
                </a:solidFill>
              </a:rPr>
              <a:t>zadovoljila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svoje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dnevne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potrebe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za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hranom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0" y="2074984"/>
            <a:ext cx="3974123" cy="3974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3538" y="932404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1.Zadatak</a:t>
            </a:r>
            <a:endParaRPr lang="en-US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62358" y="775428"/>
            <a:ext cx="533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Riješenje</a:t>
            </a:r>
            <a:endParaRPr lang="en-US" sz="4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09" y="1980875"/>
            <a:ext cx="9513089" cy="41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26576" y="2189284"/>
            <a:ext cx="765810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hr-HR" dirty="0" smtClean="0">
              <a:solidFill>
                <a:schemeClr val="bg1"/>
              </a:solidFill>
            </a:endParaRPr>
          </a:p>
          <a:p>
            <a:pPr lvl="0"/>
            <a:r>
              <a:rPr lang="hr-HR" sz="2000" dirty="0" smtClean="0">
                <a:solidFill>
                  <a:schemeClr val="bg1"/>
                </a:solidFill>
              </a:rPr>
              <a:t>Ovaj zadatak je vježba da vidimo kolika je tvoja intelegencija. Ako ga riješiš i napraviš stupčasti dijagram onda je tvoja intelegencija više nego prosječna. Sretno!</a:t>
            </a:r>
          </a:p>
          <a:p>
            <a:pPr lvl="0"/>
            <a:endParaRPr lang="hr-HR" sz="2000" dirty="0" smtClean="0">
              <a:solidFill>
                <a:schemeClr val="bg1"/>
              </a:solidFill>
            </a:endParaRPr>
          </a:p>
          <a:p>
            <a:pPr lvl="0"/>
            <a:r>
              <a:rPr lang="hr-HR" sz="2000" dirty="0" smtClean="0">
                <a:solidFill>
                  <a:schemeClr val="bg1"/>
                </a:solidFill>
              </a:rPr>
              <a:t>Obiteljska primanja u mjesecu svibnju iznosila su 1405.30 eura. </a:t>
            </a:r>
          </a:p>
          <a:p>
            <a:pPr lvl="0"/>
            <a:r>
              <a:rPr lang="hr-HR" sz="2000" dirty="0" smtClean="0">
                <a:solidFill>
                  <a:schemeClr val="bg1"/>
                </a:solidFill>
              </a:rPr>
              <a:t>Mjesečni troškovi režija iznosili su 35% obiteljskih primanja. </a:t>
            </a:r>
          </a:p>
          <a:p>
            <a:pPr lvl="0"/>
            <a:r>
              <a:rPr lang="hr-HR" sz="2000" dirty="0" smtClean="0">
                <a:solidFill>
                  <a:schemeClr val="bg1"/>
                </a:solidFill>
              </a:rPr>
              <a:t>Za podmirenje preostalih potreba u svibnju obitelji  potrebno je  770.70 eura. </a:t>
            </a:r>
          </a:p>
          <a:p>
            <a:pPr lvl="0"/>
            <a:endParaRPr lang="hr-HR" sz="2000" dirty="0" smtClean="0">
              <a:solidFill>
                <a:schemeClr val="bg1"/>
              </a:solidFill>
            </a:endParaRPr>
          </a:p>
          <a:p>
            <a:pPr lvl="0"/>
            <a:r>
              <a:rPr lang="hr-HR" sz="2000" dirty="0" smtClean="0">
                <a:solidFill>
                  <a:schemeClr val="bg1"/>
                </a:solidFill>
              </a:rPr>
              <a:t>Koliko je eura preostalo obitelji?</a:t>
            </a: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114800" y="859943"/>
            <a:ext cx="4739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2.Zadatak</a:t>
            </a:r>
            <a:endParaRPr lang="en-US" sz="4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497</Words>
  <Application>Microsoft Office PowerPoint</Application>
  <PresentationFormat>Widescreen</PresentationFormat>
  <Paragraphs>59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Yu Gothic UI Semibold</vt:lpstr>
      <vt:lpstr>Arial</vt:lpstr>
      <vt:lpstr>Arial Black</vt:lpstr>
      <vt:lpstr>Arial Rounded MT Bold</vt:lpstr>
      <vt:lpstr>Bahnschrift</vt:lpstr>
      <vt:lpstr>Bodoni MT Condensed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30</cp:revision>
  <dcterms:created xsi:type="dcterms:W3CDTF">2024-03-19T17:50:22Z</dcterms:created>
  <dcterms:modified xsi:type="dcterms:W3CDTF">2024-04-26T05:39:16Z</dcterms:modified>
</cp:coreProperties>
</file>