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5" r:id="rId2"/>
    <p:sldId id="275" r:id="rId3"/>
    <p:sldId id="279" r:id="rId4"/>
    <p:sldId id="281" r:id="rId5"/>
    <p:sldId id="277" r:id="rId6"/>
    <p:sldId id="278" r:id="rId7"/>
    <p:sldId id="283" r:id="rId8"/>
    <p:sldId id="284" r:id="rId9"/>
    <p:sldId id="285" r:id="rId10"/>
    <p:sldId id="263" r:id="rId11"/>
    <p:sldId id="264" r:id="rId12"/>
    <p:sldId id="259" r:id="rId13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8925" autoAdjust="0"/>
  </p:normalViewPr>
  <p:slideViewPr>
    <p:cSldViewPr>
      <p:cViewPr>
        <p:scale>
          <a:sx n="100" d="100"/>
          <a:sy n="100" d="100"/>
        </p:scale>
        <p:origin x="-270" y="74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C2175B4-940D-4992-8A79-7FDA2E8EBC4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C4FDC2-14FF-4519-AB73-9586C05E5471}" type="slidenum">
              <a:rPr lang="hr-HR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1AAE2-FFCC-475D-8271-0B1D426AE747}" type="slidenum">
              <a:rPr lang="hr-HR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7FDE3-D599-43C6-BA19-7A3E405A884E}" type="slidenum">
              <a:rPr lang="hr-HR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CC65D0-91C3-4981-A840-9CF2AB8A5069}" type="slidenum">
              <a:rPr lang="hr-HR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531E8-4E8C-40A8-A226-92D90BA9BD60}" type="slidenum">
              <a:rPr lang="hr-HR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51236-4B3D-4EED-9DA2-98447A87232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195FE-8D0A-4062-972F-C96118D5C1D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0216D-717C-45B1-B872-1F2A7A2F6AE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CD44-38C8-463C-98C7-AA215D64436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50ADA-389E-484F-ABC5-9BC4A4268C3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51EFD-4DE1-4D24-88E6-AB22B8ADE4C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1D36C-972F-4F5C-A210-9522E9EE6A4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12AA3-241E-4542-8630-30CDE5AACE7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756BE-2E1B-44C9-87B0-336637D7539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AD172-40FC-4571-94E2-09277F4E381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F7A5-D91B-4F55-8B7E-FE406FAF686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3ECA41D-566F-41A9-A884-368F29CB044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r-HR" smtClean="0"/>
              <a:t>ISTRA U DOMOVINSKOM RATU 1991.-1995.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r-HR" smtClean="0"/>
              <a:t>119. BRIGADA ZNG-a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087100" cy="75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071563" y="785813"/>
            <a:ext cx="5576887" cy="769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4400"/>
              <a:t>1991. BORBA ZA MIR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01300" cy="744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243408"/>
            <a:ext cx="11564018" cy="171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2800" dirty="0" smtClean="0"/>
              <a:t>VOJNOPOLITIČKA SITUACIJA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z="2400" dirty="0" smtClean="0"/>
              <a:t>nemamo </a:t>
            </a:r>
            <a:r>
              <a:rPr lang="hr-HR" sz="2400" smtClean="0"/>
              <a:t>pobunjene </a:t>
            </a:r>
            <a:r>
              <a:rPr lang="hr-HR" sz="2400" smtClean="0"/>
              <a:t>Srbe, </a:t>
            </a:r>
            <a:r>
              <a:rPr lang="hr-HR" sz="2400" dirty="0" smtClean="0"/>
              <a:t>nego visoko organiziranu vojsku u kasarnama spremnu za odmazdu prema gradu i stanovništvu</a:t>
            </a:r>
          </a:p>
          <a:p>
            <a:pPr lvl="0"/>
            <a:r>
              <a:rPr lang="hr-HR" sz="2400" dirty="0" smtClean="0"/>
              <a:t>hrvatske snage neorganizirane i nenaoružane</a:t>
            </a:r>
          </a:p>
          <a:p>
            <a:pPr lvl="0"/>
            <a:r>
              <a:rPr lang="hr-HR" sz="2400" dirty="0" smtClean="0"/>
              <a:t>zona odgovornosti prevelika</a:t>
            </a:r>
          </a:p>
          <a:p>
            <a:pPr lvl="0"/>
            <a:r>
              <a:rPr lang="hr-HR" sz="2400" dirty="0" smtClean="0"/>
              <a:t>ne raspolažemo nikakvim snagama za odgovor u slučaju odmazde</a:t>
            </a:r>
          </a:p>
          <a:p>
            <a:pPr lvl="0"/>
            <a:r>
              <a:rPr lang="hr-HR" sz="2400" dirty="0" smtClean="0"/>
              <a:t>snage MUP-a, posebice rezervni sastav, na bojištima po RH</a:t>
            </a:r>
          </a:p>
          <a:p>
            <a:pPr lvl="0"/>
            <a:r>
              <a:rPr lang="hr-HR" sz="2400" dirty="0" smtClean="0"/>
              <a:t>javno mnijenje </a:t>
            </a:r>
            <a:r>
              <a:rPr lang="hr-HR" sz="2400" smtClean="0"/>
              <a:t>stanovništva prohrvatsko, </a:t>
            </a:r>
            <a:r>
              <a:rPr lang="hr-HR" sz="2400" dirty="0" smtClean="0"/>
              <a:t>ali i proturatno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1351508"/>
            <a:ext cx="69847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U Istri su tada jedine naoružane formacije bile upravo one policijske. Krizni stožeri su odmah počeli s pripremama planova blokade JNA, planova miniranja, stavljanja pod kontrolu evidencija novaka, izvlačenja hrvatskih mladića iz redova jugoslavenske vojske, priprema skloništa i čuvanja svih vitalnih objekata na istarskom poluotoku. </a:t>
            </a:r>
            <a:endParaRPr lang="hr-H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1484784"/>
            <a:ext cx="66247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af-ZA" dirty="0" smtClean="0">
                <a:solidFill>
                  <a:srgbClr val="FF0000"/>
                </a:solidFill>
              </a:rPr>
              <a:t>Иначе је гарнизон Пула имао огроман потенцијал и једини гарнизон у СФРЈ који је имао све што је имала ЈНА.</a:t>
            </a:r>
            <a:endParaRPr lang="af-ZA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9592" y="332656"/>
            <a:ext cx="5958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5. Vojnopomorski sektor</a:t>
            </a:r>
          </a:p>
          <a:p>
            <a:r>
              <a:rPr lang="hr-HR" dirty="0" smtClean="0"/>
              <a:t>258. </a:t>
            </a:r>
            <a:r>
              <a:rPr lang="sq-AL" dirty="0" smtClean="0"/>
              <a:t>Vazduhoplovna</a:t>
            </a:r>
            <a:r>
              <a:rPr lang="hr-HR" dirty="0" smtClean="0"/>
              <a:t> baza</a:t>
            </a:r>
          </a:p>
          <a:p>
            <a:r>
              <a:rPr lang="hr-HR" smtClean="0"/>
              <a:t>Po </a:t>
            </a:r>
            <a:r>
              <a:rPr lang="hr-HR" dirty="0" smtClean="0"/>
              <a:t>ustroju:</a:t>
            </a:r>
          </a:p>
          <a:p>
            <a:r>
              <a:rPr lang="hr-HR" dirty="0" smtClean="0"/>
              <a:t>oko 12 tisuća ljudi, 41 borbeni zrakoplov, 10 ratnih brodova, oklopni </a:t>
            </a:r>
            <a:r>
              <a:rPr lang="sq-AL" dirty="0" smtClean="0"/>
              <a:t>bataljon</a:t>
            </a:r>
            <a:r>
              <a:rPr lang="hr-HR" dirty="0" smtClean="0"/>
              <a:t>, više od tisuću podmorskih mina težine 585 kilograma, 26 tisuća tona eksploziva, 56 tisuća tona streljiva, a i oružje Teritorijalne obrane bilo je pod ključem u skladištima vojarne na </a:t>
            </a:r>
            <a:r>
              <a:rPr lang="sq-AL" dirty="0" smtClean="0"/>
              <a:t>Muzilu</a:t>
            </a:r>
            <a:endParaRPr lang="sq-A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/>
              <a:t>Struktura političke vlasti 1991.g.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smtClean="0"/>
              <a:t>U većini općina na vlasti je SDP, osim u Pazinu gdje je na vlasti bila koalicija: HDS, KKDU i HDZ, dok je na državnoj razini na vlasti bio HDZ</a:t>
            </a:r>
          </a:p>
          <a:p>
            <a:r>
              <a:rPr lang="hr-HR" sz="2800" dirty="0" smtClean="0"/>
              <a:t>Ovakvo stanje je utjecalo i na različitost pogleda i na pripreme za obranu i vođenje vojnih aktivnosti</a:t>
            </a:r>
          </a:p>
          <a:p>
            <a:pPr>
              <a:buNone/>
            </a:pPr>
            <a:endParaRPr lang="hr-HR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-30804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92088"/>
          </a:xfrm>
        </p:spPr>
        <p:txBody>
          <a:bodyPr/>
          <a:lstStyle/>
          <a:p>
            <a:r>
              <a:rPr lang="hr-HR" sz="2800" dirty="0" smtClean="0"/>
              <a:t>Formiranje 119. brigade</a:t>
            </a:r>
            <a:endParaRPr lang="hr-HR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124744"/>
            <a:ext cx="7772400" cy="5112568"/>
          </a:xfrm>
        </p:spPr>
        <p:txBody>
          <a:bodyPr/>
          <a:lstStyle/>
          <a:p>
            <a:r>
              <a:rPr lang="hr-HR" sz="2800" dirty="0" smtClean="0"/>
              <a:t>U vođenju obrambenih priprema, uz Krizne štabove, dominiraju štabovi TO</a:t>
            </a:r>
          </a:p>
          <a:p>
            <a:r>
              <a:rPr lang="hr-HR" sz="2800" dirty="0" smtClean="0"/>
              <a:t>Štab TO mobilizirao je jednu četu TO u </a:t>
            </a:r>
            <a:r>
              <a:rPr lang="sq-AL" sz="2800" dirty="0" smtClean="0"/>
              <a:t>Loborici</a:t>
            </a:r>
            <a:r>
              <a:rPr lang="hr-HR" sz="2800" dirty="0" smtClean="0"/>
              <a:t> (uniforme JNA s kozom na rukavu)</a:t>
            </a:r>
          </a:p>
          <a:p>
            <a:r>
              <a:rPr lang="hr-HR" sz="2800" dirty="0" smtClean="0"/>
              <a:t>7.9.1991. zapovijed o formiranju 119. brigade ZNG “R” </a:t>
            </a:r>
          </a:p>
          <a:p>
            <a:r>
              <a:rPr lang="hr-HR" sz="2800" dirty="0" smtClean="0"/>
              <a:t>13.9.91. za organizacijsko mobilizacijskog časnika postavljen Mijo Lalić i otpočinje formiranje dragovoljaca u Fažani</a:t>
            </a:r>
            <a:endParaRPr lang="hr-HR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Formiranje 119.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smtClean="0"/>
              <a:t>21.9.1991. postavljen sam za zapovjednika</a:t>
            </a:r>
          </a:p>
          <a:p>
            <a:r>
              <a:rPr lang="hr-HR" sz="2800" dirty="0" smtClean="0"/>
              <a:t>21.9. 1991. “pobuna” dragovoljaca</a:t>
            </a:r>
          </a:p>
          <a:p>
            <a:r>
              <a:rPr lang="hr-HR" sz="2800" dirty="0" smtClean="0"/>
              <a:t>22.9.1991. prvi sastanak s kontraadmiralom </a:t>
            </a:r>
            <a:r>
              <a:rPr lang="sq-AL" sz="2800" dirty="0" smtClean="0"/>
              <a:t>Barovićem</a:t>
            </a:r>
          </a:p>
          <a:p>
            <a:r>
              <a:rPr lang="sq-AL" sz="2800" dirty="0" smtClean="0"/>
              <a:t>25/26.9.1991. incident na Katarini</a:t>
            </a:r>
          </a:p>
          <a:p>
            <a:r>
              <a:rPr lang="hr-HR" sz="2800" dirty="0" smtClean="0"/>
              <a:t>27.9.1991. smjena </a:t>
            </a:r>
            <a:r>
              <a:rPr lang="sq-AL" sz="2800" dirty="0" smtClean="0"/>
              <a:t>Barovića</a:t>
            </a:r>
            <a:r>
              <a:rPr lang="hr-HR" dirty="0" smtClean="0"/>
              <a:t> </a:t>
            </a:r>
          </a:p>
          <a:p>
            <a:r>
              <a:rPr lang="hr-HR" sz="2800" dirty="0" smtClean="0"/>
              <a:t>25.9.-18.10. šest zapovijedi za napad na ZL</a:t>
            </a:r>
            <a:endParaRPr lang="hr-HR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/>
              <a:t>Formiranje 119.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smtClean="0"/>
              <a:t>3.10.1991. stigli EU promatrači, postaje jasno da će se JNA povući</a:t>
            </a:r>
          </a:p>
          <a:p>
            <a:r>
              <a:rPr lang="hr-HR" sz="2800" dirty="0" smtClean="0"/>
              <a:t>2.10.1991. sastanak s I. </a:t>
            </a:r>
            <a:r>
              <a:rPr lang="hr-HR" sz="2800" smtClean="0"/>
              <a:t>Tuđmanom</a:t>
            </a:r>
            <a:endParaRPr lang="hr-HR" sz="2800" dirty="0" smtClean="0"/>
          </a:p>
          <a:p>
            <a:r>
              <a:rPr lang="hr-HR" sz="2800" dirty="0" smtClean="0"/>
              <a:t>4.10. 1991. – formirana OZ Rijeka</a:t>
            </a:r>
          </a:p>
          <a:p>
            <a:pPr>
              <a:buNone/>
            </a:pPr>
            <a:r>
              <a:rPr lang="hr-HR" sz="2800" dirty="0" smtClean="0"/>
              <a:t>                       -  sastanak </a:t>
            </a:r>
            <a:r>
              <a:rPr lang="hr-HR" sz="2800" smtClean="0"/>
              <a:t>s </a:t>
            </a:r>
            <a:r>
              <a:rPr lang="hr-HR" sz="2800" smtClean="0"/>
              <a:t>Mesićem </a:t>
            </a:r>
            <a:r>
              <a:rPr lang="hr-HR" sz="2800" dirty="0" smtClean="0"/>
              <a:t>na </a:t>
            </a:r>
            <a:r>
              <a:rPr lang="sq-AL" sz="2800" dirty="0" smtClean="0"/>
              <a:t>Brijunima</a:t>
            </a:r>
          </a:p>
          <a:p>
            <a:r>
              <a:rPr lang="hr-HR" sz="2800" dirty="0" smtClean="0"/>
              <a:t>8.10. 1991. sastanak s promatračima u VPS</a:t>
            </a:r>
          </a:p>
          <a:p>
            <a:r>
              <a:rPr lang="hr-HR" sz="2800" dirty="0" smtClean="0"/>
              <a:t>20.10.1991. prva svečana prisega</a:t>
            </a:r>
          </a:p>
          <a:p>
            <a:r>
              <a:rPr lang="hr-HR" sz="2800" dirty="0" smtClean="0"/>
              <a:t>Krajem mjeseca formira se Ratna luka Pula HRM</a:t>
            </a:r>
            <a:endParaRPr lang="hr-HR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/>
              <a:t>Formiranje 119.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1800" dirty="0" smtClean="0"/>
              <a:t>3.11.1991.-nova kriza</a:t>
            </a:r>
          </a:p>
          <a:p>
            <a:r>
              <a:rPr lang="hr-HR" sz="1800" dirty="0" smtClean="0"/>
              <a:t>2.-4.11.1991.-  formiranje zapovjedništva OG za Istru i Kvarnerske otoke, dolazak kontraadmirala Josipa Ercega</a:t>
            </a:r>
          </a:p>
          <a:p>
            <a:r>
              <a:rPr lang="hr-HR" sz="1800" dirty="0" smtClean="0"/>
              <a:t>10.11.1991.- formaliziranje Sporazuma o odlasku Jna iz Istre i Rijeke</a:t>
            </a:r>
          </a:p>
          <a:p>
            <a:r>
              <a:rPr lang="hr-HR" sz="1800" dirty="0" smtClean="0"/>
              <a:t>9./10.11.1991.-preuzimanje ZL Pula</a:t>
            </a:r>
          </a:p>
          <a:p>
            <a:r>
              <a:rPr lang="hr-HR" sz="1800" dirty="0" smtClean="0"/>
              <a:t>18.11.1991.-odlazim na Južno bojište</a:t>
            </a:r>
            <a:endParaRPr lang="hr-HR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475</Words>
  <Application>Microsoft Office PowerPoint</Application>
  <PresentationFormat>Prikaz na zaslonu (4:3)</PresentationFormat>
  <Paragraphs>58</Paragraphs>
  <Slides>12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3" baseType="lpstr">
      <vt:lpstr>Default Design</vt:lpstr>
      <vt:lpstr>ISTRA U DOMOVINSKOM RATU 1991.-1995.</vt:lpstr>
      <vt:lpstr>VOJNOPOLITIČKA SITUACIJA</vt:lpstr>
      <vt:lpstr>Slajd 3</vt:lpstr>
      <vt:lpstr>Slajd 4</vt:lpstr>
      <vt:lpstr>Struktura političke vlasti 1991.g.</vt:lpstr>
      <vt:lpstr>Formiranje 119. brigade</vt:lpstr>
      <vt:lpstr>Formiranje 119.</vt:lpstr>
      <vt:lpstr>Formiranje 119.</vt:lpstr>
      <vt:lpstr>Formiranje 119.</vt:lpstr>
      <vt:lpstr>Slajd 10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Macuka</dc:creator>
  <cp:lastModifiedBy>Belulo</cp:lastModifiedBy>
  <cp:revision>31</cp:revision>
  <dcterms:created xsi:type="dcterms:W3CDTF">2011-03-05T06:00:16Z</dcterms:created>
  <dcterms:modified xsi:type="dcterms:W3CDTF">2016-02-27T18:40:55Z</dcterms:modified>
</cp:coreProperties>
</file>